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Raleway SemiBold"/>
      <p:regular r:id="rId34"/>
      <p:bold r:id="rId35"/>
      <p:italic r:id="rId36"/>
      <p:boldItalic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Raleway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2" Type="http://schemas.openxmlformats.org/officeDocument/2006/relationships/font" Target="fonts/RalewayMedium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44" Type="http://schemas.openxmlformats.org/officeDocument/2006/relationships/font" Target="fonts/RalewayMedium-italic.fntdata"/><Relationship Id="rId21" Type="http://schemas.openxmlformats.org/officeDocument/2006/relationships/slide" Target="slides/slide16.xml"/><Relationship Id="rId43" Type="http://schemas.openxmlformats.org/officeDocument/2006/relationships/font" Target="fonts/RalewayMedium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RalewaySemiBold-bold.fntdata"/><Relationship Id="rId12" Type="http://schemas.openxmlformats.org/officeDocument/2006/relationships/slide" Target="slides/slide7.xml"/><Relationship Id="rId34" Type="http://schemas.openxmlformats.org/officeDocument/2006/relationships/font" Target="fonts/Raleway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Raleway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Raleway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67e6a577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67e6a577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b67e6a5773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b67e6a5773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67e6a5773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67e6a577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64bbb546a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64bbb546a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67e6a577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67e6a577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67e6a57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67e6a57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67e6a5773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67e6a5773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b67e6a577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b67e6a577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67e6a5773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67e6a5773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b67e6a577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b67e6a577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888a80173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888a80173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b67e6a577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b67e6a577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b67e6a577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b67e6a577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b67e6a5773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b67e6a5773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88a80173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888a80173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64bbb546a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64bbb546a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64bbb54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64bbb54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64bbb546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64bbb546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64bbb546a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64bbb546a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b64bbb546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b64bbb546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b67e6a5773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b67e6a5773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67e6a5773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67e6a5773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67e6a5773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67e6a5773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6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hyperlink" Target="https://go.dev/doc/effective_go#type_switch" TargetMode="External"/><Relationship Id="rId11" Type="http://schemas.openxmlformats.org/officeDocument/2006/relationships/hyperlink" Target="https://gobyexample.com/panic" TargetMode="External"/><Relationship Id="rId22" Type="http://schemas.openxmlformats.org/officeDocument/2006/relationships/hyperlink" Target="https://dave.cheney.net/2014/12/24/inspecting-errors" TargetMode="External"/><Relationship Id="rId10" Type="http://schemas.openxmlformats.org/officeDocument/2006/relationships/hyperlink" Target="https://gobyexample.com/recover" TargetMode="External"/><Relationship Id="rId21" Type="http://schemas.openxmlformats.org/officeDocument/2006/relationships/hyperlink" Target="https://dave.cheney.net/2016/04/27/dont-just-check-errors-handle-them-gracefully" TargetMode="External"/><Relationship Id="rId13" Type="http://schemas.openxmlformats.org/officeDocument/2006/relationships/hyperlink" Target="https://cs.opensource.google/go/go/+/refs/tags/go1.21.6:src/builtin/builtin.go;l=307" TargetMode="External"/><Relationship Id="rId24" Type="http://schemas.openxmlformats.org/officeDocument/2006/relationships/hyperlink" Target="https://github.com/ashleymcnamara/gophers" TargetMode="External"/><Relationship Id="rId12" Type="http://schemas.openxmlformats.org/officeDocument/2006/relationships/hyperlink" Target="https://go.dev/tour/basics/7" TargetMode="External"/><Relationship Id="rId23" Type="http://schemas.openxmlformats.org/officeDocument/2006/relationships/hyperlink" Target="https://github.com/MariaLetta/free-gophers-pac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lawinsider.com/dictionary/software-error" TargetMode="External"/><Relationship Id="rId4" Type="http://schemas.openxmlformats.org/officeDocument/2006/relationships/hyperlink" Target="https://en.wikipedia.org/wiki/Software_bug" TargetMode="External"/><Relationship Id="rId9" Type="http://schemas.openxmlformats.org/officeDocument/2006/relationships/hyperlink" Target="https://gobyexample.com/defer" TargetMode="External"/><Relationship Id="rId15" Type="http://schemas.openxmlformats.org/officeDocument/2006/relationships/hyperlink" Target="https://cs.opensource.google/go/go/+/refs/tags/go1.21.6:src/io/io.go;l=44" TargetMode="External"/><Relationship Id="rId14" Type="http://schemas.openxmlformats.org/officeDocument/2006/relationships/hyperlink" Target="https://go.dev/blog/errors-are-values" TargetMode="External"/><Relationship Id="rId17" Type="http://schemas.openxmlformats.org/officeDocument/2006/relationships/hyperlink" Target="https://pkg.go.dev/errors" TargetMode="External"/><Relationship Id="rId16" Type="http://schemas.openxmlformats.org/officeDocument/2006/relationships/hyperlink" Target="https://go.dev/src/runtime/error.go?s=3043:3059" TargetMode="External"/><Relationship Id="rId5" Type="http://schemas.openxmlformats.org/officeDocument/2006/relationships/hyperlink" Target="https://docs.oracle.com/javase/tutorial/essential/exceptions/definition.html" TargetMode="External"/><Relationship Id="rId19" Type="http://schemas.openxmlformats.org/officeDocument/2006/relationships/hyperlink" Target="https://go.dev/tour/methods/15" TargetMode="External"/><Relationship Id="rId6" Type="http://schemas.openxmlformats.org/officeDocument/2006/relationships/hyperlink" Target="https://learn.microsoft.com/en-us/dotnet/standard/exceptions/" TargetMode="External"/><Relationship Id="rId18" Type="http://schemas.openxmlformats.org/officeDocument/2006/relationships/hyperlink" Target="https://gobyexample.com/errors" TargetMode="External"/><Relationship Id="rId7" Type="http://schemas.openxmlformats.org/officeDocument/2006/relationships/hyperlink" Target="https://go.dev/doc/faq#exceptions" TargetMode="External"/><Relationship Id="rId8" Type="http://schemas.openxmlformats.org/officeDocument/2006/relationships/hyperlink" Target="https://go.dev/blog/defer-panic-and-recov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2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in Go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Michał Gosek</a:t>
            </a:r>
            <a:endParaRPr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50" y="-210226"/>
            <a:ext cx="5050651" cy="50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9038" y="1453599"/>
            <a:ext cx="6045925" cy="26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2375"/>
            <a:ext cx="3893050" cy="30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411" y="1110300"/>
            <a:ext cx="3548488" cy="3414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246" y="3267796"/>
            <a:ext cx="4755350" cy="1519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150" y="1211700"/>
            <a:ext cx="4418726" cy="145162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4" name="Google Shape;14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50" y="2727850"/>
            <a:ext cx="3594624" cy="62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9976" y="1211700"/>
            <a:ext cx="3961854" cy="3770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4575" y="3549553"/>
            <a:ext cx="2692632" cy="1432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in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52" name="Google Shape;152;p25"/>
          <p:cNvSpPr txBox="1"/>
          <p:nvPr/>
        </p:nvSpPr>
        <p:spPr>
          <a:xfrm>
            <a:off x="440925" y="4075075"/>
            <a:ext cx="88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6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925" y="1210900"/>
            <a:ext cx="66675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240150" y="4131450"/>
            <a:ext cx="81564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“Errors are values. Values can be programmed, and since errors are values, errors can be programmed.”</a:t>
            </a:r>
            <a:b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~ Rob Pike</a:t>
            </a:r>
            <a:endParaRPr i="1" sz="1200">
              <a:solidFill>
                <a:srgbClr val="17171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0750" y="890513"/>
            <a:ext cx="6112923" cy="3131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Built-in examples </a:t>
            </a:r>
            <a:r>
              <a:rPr b="0" lang="pl" sz="2466">
                <a:latin typeface="Source Sans Pro"/>
                <a:ea typeface="Source Sans Pro"/>
                <a:cs typeface="Source Sans Pro"/>
                <a:sym typeface="Source Sans Pro"/>
              </a:rPr>
              <a:t>🏗</a:t>
            </a:r>
            <a:endParaRPr sz="36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62" name="Google Shape;162;p26"/>
          <p:cNvSpPr txBox="1"/>
          <p:nvPr/>
        </p:nvSpPr>
        <p:spPr>
          <a:xfrm>
            <a:off x="440925" y="4075075"/>
            <a:ext cx="88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975" y="622925"/>
            <a:ext cx="712051" cy="2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20825"/>
            <a:ext cx="8839202" cy="2063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003275"/>
            <a:ext cx="8839198" cy="1904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/>
        </p:nvSpPr>
        <p:spPr>
          <a:xfrm>
            <a:off x="440925" y="1326875"/>
            <a:ext cx="5845500" cy="21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</a:t>
            </a: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440925" y="1326875"/>
            <a:ext cx="5845500" cy="24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866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413" y="2318825"/>
            <a:ext cx="7367176" cy="1887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440925" y="1326875"/>
            <a:ext cx="58455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866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b="1"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163" y="2015450"/>
            <a:ext cx="6481674" cy="2429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440925" y="1326875"/>
            <a:ext cx="58455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866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b="1"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6" name="Google Shape;19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50" y="1761475"/>
            <a:ext cx="6367501" cy="2828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 txBox="1"/>
          <p:nvPr/>
        </p:nvSpPr>
        <p:spPr>
          <a:xfrm>
            <a:off x="440925" y="1326875"/>
            <a:ext cx="5845500" cy="21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>
              <a:solidFill>
                <a:srgbClr val="17171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866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>
                <a:solidFill>
                  <a:srgbClr val="171717"/>
                </a:solidFill>
                <a:latin typeface="Raleway"/>
                <a:ea typeface="Raleway"/>
                <a:cs typeface="Raleway"/>
                <a:sym typeface="Raleway"/>
              </a:rPr>
              <a:t>As </a:t>
            </a:r>
            <a:r>
              <a:rPr lang="pl">
                <a:solidFill>
                  <a:srgbClr val="171717"/>
                </a:solidFill>
                <a:latin typeface="Raleway"/>
                <a:ea typeface="Raleway"/>
                <a:cs typeface="Raleway"/>
                <a:sym typeface="Raleway"/>
              </a:rPr>
              <a:t>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697500"/>
            <a:ext cx="8839199" cy="7045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Agenda</a:t>
            </a:r>
            <a:r>
              <a:rPr lang="pl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Software error 👾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Exceptions 👀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Exceptions - code example 💾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Exceptions vs no exceptions 🤔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7142"/>
              <a:buChar char="➔"/>
            </a:pPr>
            <a:r>
              <a:rPr lang="pl">
                <a:solidFill>
                  <a:schemeClr val="dk2"/>
                </a:solidFill>
              </a:rPr>
              <a:t>Defer, Panic &amp; Recovery  </a:t>
            </a:r>
            <a:r>
              <a:rPr lang="pl" sz="184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😱</a:t>
            </a:r>
            <a:endParaRPr sz="1679"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Errors in  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Built in examples 🏗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Errors package API  📖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Assertions 👮🏻‍♂️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Code example 💾</a:t>
            </a:r>
            <a:endParaRPr>
              <a:solidFill>
                <a:schemeClr val="dk2"/>
              </a:solidFill>
            </a:endParaRPr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➔"/>
            </a:pPr>
            <a:r>
              <a:rPr lang="pl">
                <a:solidFill>
                  <a:schemeClr val="dk2"/>
                </a:solidFill>
              </a:rPr>
              <a:t>References 📚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025" y="2087425"/>
            <a:ext cx="296976" cy="1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 txBox="1"/>
          <p:nvPr/>
        </p:nvSpPr>
        <p:spPr>
          <a:xfrm>
            <a:off x="440925" y="1326875"/>
            <a:ext cx="5845500" cy="21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866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error’s tree traversal to find the target and set it to found node's value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475" y="3042274"/>
            <a:ext cx="7764252" cy="150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Errors package API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075" y="622938"/>
            <a:ext cx="712051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/>
        </p:nvSpPr>
        <p:spPr>
          <a:xfrm>
            <a:off x="440925" y="1326875"/>
            <a:ext cx="5845500" cy="22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API 📖</a:t>
            </a:r>
            <a:br>
              <a:rPr b="1" lang="pl" sz="13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sz="13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New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basic error creation 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Join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merging multiple errors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 checks the error chain for the occurrence of the target</a:t>
            </a:r>
            <a:endParaRPr b="1" sz="1733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wraps an error in another error</a:t>
            </a:r>
            <a:endParaRPr b="1"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9616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33"/>
              <a:buFont typeface="Raleway"/>
              <a:buChar char="➔"/>
            </a:pPr>
            <a:r>
              <a:rPr b="1"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Unwrap</a:t>
            </a:r>
            <a:r>
              <a:rPr lang="pl" sz="1433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- unpacks a wrapped error from another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2316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33"/>
              <a:buFont typeface="Raleway"/>
              <a:buChar char="➔"/>
            </a:pPr>
            <a:r>
              <a:rPr b="1" lang="pl" sz="1733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As - error’s tree traversal to find the target and set it to found node's value</a:t>
            </a:r>
            <a:endParaRPr sz="1433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088" y="2803376"/>
            <a:ext cx="7711826" cy="182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Assertions </a:t>
            </a:r>
            <a:r>
              <a:rPr b="0" lang="pl">
                <a:latin typeface="Source Sans Pro"/>
                <a:ea typeface="Source Sans Pro"/>
                <a:cs typeface="Source Sans Pro"/>
                <a:sym typeface="Source Sans Pro"/>
              </a:rPr>
              <a:t>👮🏻‍♂️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1666"/>
              <a:buFont typeface="Arial"/>
              <a:buNone/>
            </a:pPr>
            <a:r>
              <a:t/>
            </a:r>
            <a:endParaRPr b="0" sz="1200">
              <a:solidFill>
                <a:schemeClr val="accent1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226" name="Google Shape;226;p34"/>
          <p:cNvSpPr txBox="1"/>
          <p:nvPr/>
        </p:nvSpPr>
        <p:spPr>
          <a:xfrm>
            <a:off x="311700" y="1256575"/>
            <a:ext cx="7061400" cy="10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“A </a:t>
            </a:r>
            <a:r>
              <a:rPr i="1" lang="pl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type assertion</a:t>
            </a:r>
            <a:r>
              <a:rPr lang="pl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provides access to an interface value's underlying concrete value.”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l" sz="1200">
                <a:solidFill>
                  <a:schemeClr val="accent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t := i.(T)</a:t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77425"/>
            <a:ext cx="2494175" cy="15284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764463"/>
            <a:ext cx="2565050" cy="62057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4438" y="2077425"/>
            <a:ext cx="2660098" cy="152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5250" y="3764475"/>
            <a:ext cx="4573250" cy="122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3112" y="2077425"/>
            <a:ext cx="2265388" cy="152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Let’s look at </a:t>
            </a:r>
            <a:r>
              <a:rPr lang="pl"/>
              <a:t>the code example</a:t>
            </a:r>
            <a:r>
              <a:rPr b="0" lang="pl">
                <a:latin typeface="Source Sans Pro"/>
                <a:ea typeface="Source Sans Pro"/>
                <a:cs typeface="Source Sans Pro"/>
                <a:sym typeface="Source Sans Pro"/>
              </a:rPr>
              <a:t>  💾</a:t>
            </a:r>
            <a:endParaRPr b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825" y="1068425"/>
            <a:ext cx="4001524" cy="387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References </a:t>
            </a:r>
            <a:r>
              <a:rPr lang="pl"/>
              <a:t>📚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55"/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Software error 	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https://www.lawinsider.com/dictionary/software-error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https://en.wikipedia.org/wiki/Software_bug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Exceptions</a:t>
            </a:r>
            <a:r>
              <a:rPr b="0" lang="pl" sz="655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5"/>
              </a:rPr>
              <a:t>https://docs.oracle.com/javase/tutorial/essential/exceptions/definition.html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https://learn.microsoft.com/en-us/dotnet/standard/exceptions/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Exceptions vs no exceptions 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7"/>
              </a:rPr>
              <a:t>https://go.dev/doc/faq#exceptions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Defer, Panic and Recovery 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8"/>
              </a:rPr>
              <a:t>https://go.dev/blog/defer-panic-and-recover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9"/>
              </a:rPr>
              <a:t>https://gobyexample.com/defer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0"/>
              </a:rPr>
              <a:t>https://gobyexample.com/recover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1"/>
              </a:rPr>
              <a:t>https://gobyexample.com/panic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2"/>
              </a:rPr>
              <a:t>https://go.dev/tour/basics/7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Errors in Go 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https://cs.opensource.google/go/go/+/refs/tags/go1.21.6:src/builtin/builtin.go;l=307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4"/>
              </a:rPr>
              <a:t>https://go.dev/blog/errors-are-values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Built in examples 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https://cs.opensource.google/go/go/+/refs/tags/go1.21.6:src/io/io.go;l=44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https://go.dev/src/runtime/error.go?s=3043:3059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Errors package API 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accent5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https://pkg.go.dev/errors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8"/>
              </a:rPr>
              <a:t>https://gobyexample.com/errors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Assertions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19"/>
              </a:rPr>
              <a:t>https://go.dev/tour/methods/15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0"/>
              </a:rPr>
              <a:t>https://go.dev/doc/effective_go#type_switch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Articles</a:t>
            </a:r>
            <a:endParaRPr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1"/>
              </a:rPr>
              <a:t>https://dave.cheney.net/2016/04/27/dont-just-check-errors-handle-them-gracefully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2"/>
              </a:rPr>
              <a:t>https://dave.cheney.net/2014/12/24/inspecting-errors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rabicPeriod"/>
            </a:pPr>
            <a:r>
              <a:rPr lang="pl" sz="655">
                <a:latin typeface="Source Sans Pro"/>
                <a:ea typeface="Source Sans Pro"/>
                <a:cs typeface="Source Sans Pro"/>
                <a:sym typeface="Source Sans Pro"/>
              </a:rPr>
              <a:t>Gophers</a:t>
            </a:r>
            <a:r>
              <a:rPr b="0" lang="pl" sz="655"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3"/>
              </a:rPr>
              <a:t>https://github.com/MariaLetta/free-gophers-pack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660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71717"/>
              </a:buClr>
              <a:buSzPct val="100000"/>
              <a:buFont typeface="Source Sans Pro"/>
              <a:buAutoNum type="alphaLcPeriod"/>
            </a:pPr>
            <a:r>
              <a:rPr b="0" lang="pl" sz="655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24"/>
              </a:rPr>
              <a:t>https://github.com/ashleymcnamara/gophers</a:t>
            </a:r>
            <a:endParaRPr b="0" sz="655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0" sz="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Software error </a:t>
            </a:r>
            <a:r>
              <a:rPr lang="pl"/>
              <a:t>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325" y="1087800"/>
            <a:ext cx="6496001" cy="340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875" y="1569950"/>
            <a:ext cx="7183200" cy="200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Exceptions </a:t>
            </a:r>
            <a:r>
              <a:rPr lang="pl"/>
              <a:t>👀</a:t>
            </a:r>
            <a:r>
              <a:rPr lang="pl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5" y="1358000"/>
            <a:ext cx="7714277" cy="212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575" y="1070400"/>
            <a:ext cx="6095637" cy="27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Exceptions -  code example .NET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40925" y="4075075"/>
            <a:ext cx="88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925" y="1817750"/>
            <a:ext cx="5217985" cy="270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600" y="1068425"/>
            <a:ext cx="5328701" cy="289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Exceptions vs no exceptions </a:t>
            </a:r>
            <a:r>
              <a:rPr lang="pl"/>
              <a:t>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/>
              <a:t>Pros </a:t>
            </a:r>
            <a:r>
              <a:rPr lang="pl" sz="1300"/>
              <a:t>🙂</a:t>
            </a:r>
            <a:br>
              <a:rPr lang="pl" sz="1300"/>
            </a:br>
            <a:endParaRPr sz="1333"/>
          </a:p>
          <a:p>
            <a:pPr indent="-3047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pl" sz="1333"/>
              <a:t>No unnoticed application errors 🥷</a:t>
            </a:r>
            <a:endParaRPr sz="1333"/>
          </a:p>
          <a:p>
            <a:pPr indent="-3047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pl" sz="1333"/>
              <a:t>Immediate end to the execution 👻  </a:t>
            </a:r>
            <a:endParaRPr sz="1333"/>
          </a:p>
          <a:p>
            <a:pPr indent="-304799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pl" sz="1333"/>
              <a:t>Exception middlewares 😃</a:t>
            </a:r>
            <a:endParaRPr sz="13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/>
              <a:t>Cons </a:t>
            </a:r>
            <a:r>
              <a:rPr lang="pl" sz="1300"/>
              <a:t>☹️</a:t>
            </a:r>
            <a:br>
              <a:rPr lang="pl" sz="1300"/>
            </a:br>
            <a:endParaRPr sz="1300"/>
          </a:p>
          <a:p>
            <a:pPr indent="-304799" lvl="0" marL="457200" rtl="0" algn="l">
              <a:spcBef>
                <a:spcPts val="0"/>
              </a:spcBef>
              <a:spcAft>
                <a:spcPts val="0"/>
              </a:spcAft>
              <a:buSzPct val="102563"/>
              <a:buChar char="➔"/>
            </a:pPr>
            <a:r>
              <a:rPr lang="pl" sz="1300"/>
              <a:t>Internal inspection of parts of third party libraries 🔍</a:t>
            </a:r>
            <a:endParaRPr sz="1300"/>
          </a:p>
          <a:p>
            <a:pPr indent="-302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pl" sz="1300"/>
              <a:t>Exception-driven application control-flow risk ⚠️</a:t>
            </a:r>
            <a:endParaRPr sz="1300"/>
          </a:p>
          <a:p>
            <a:pPr indent="-30289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pl" sz="1300"/>
              <a:t>Encourage programmers to think less about errors  🤓</a:t>
            </a:r>
            <a:endParaRPr sz="1300"/>
          </a:p>
        </p:txBody>
      </p:sp>
      <p:sp>
        <p:nvSpPr>
          <p:cNvPr id="95" name="Google Shape;95;p18"/>
          <p:cNvSpPr txBox="1"/>
          <p:nvPr/>
        </p:nvSpPr>
        <p:spPr>
          <a:xfrm>
            <a:off x="440925" y="4075075"/>
            <a:ext cx="8893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 sz="3600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1" name="Google Shape;101;p19"/>
          <p:cNvSpPr txBox="1"/>
          <p:nvPr/>
        </p:nvSpPr>
        <p:spPr>
          <a:xfrm>
            <a:off x="444750" y="1186325"/>
            <a:ext cx="825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000">
                <a:solidFill>
                  <a:srgbClr val="171717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“A defer statement pushes a function call onto a list. The list of saved calls is executed after the surrounding function returns. Defer is commonly used to simplify functions that perform various clean-up actions.”</a:t>
            </a:r>
            <a:endParaRPr sz="1000">
              <a:solidFill>
                <a:srgbClr val="171717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825" y="1796825"/>
            <a:ext cx="3186325" cy="17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350" y="1796825"/>
            <a:ext cx="2848054" cy="2699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1823" y="3664523"/>
            <a:ext cx="2654149" cy="83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/>
          <p:nvPr/>
        </p:nvSpPr>
        <p:spPr>
          <a:xfrm>
            <a:off x="490550" y="4670850"/>
            <a:ext cx="7908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“</a:t>
            </a: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Deferred function calls are executed in Last In First Out order after the surrounding function returns”.</a:t>
            </a:r>
            <a:endParaRPr i="1" sz="1200">
              <a:solidFill>
                <a:srgbClr val="17171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11" name="Google Shape;111;p20"/>
          <p:cNvSpPr txBox="1"/>
          <p:nvPr/>
        </p:nvSpPr>
        <p:spPr>
          <a:xfrm>
            <a:off x="363100" y="4293800"/>
            <a:ext cx="6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“A deferred function’s arguments are evaluated when the defer statement is evaluated”.</a:t>
            </a:r>
            <a:endParaRPr i="1" sz="1200">
              <a:solidFill>
                <a:srgbClr val="17171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00" y="1174250"/>
            <a:ext cx="2733450" cy="1842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400" y="1174275"/>
            <a:ext cx="3967325" cy="12353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3575" y="1209938"/>
            <a:ext cx="1520400" cy="2723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5" name="Google Shape;115;p20"/>
          <p:cNvSpPr txBox="1"/>
          <p:nvPr/>
        </p:nvSpPr>
        <p:spPr>
          <a:xfrm>
            <a:off x="4470325" y="2917463"/>
            <a:ext cx="10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🤔</a:t>
            </a:r>
            <a:endParaRPr sz="4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Defer, Panic and Recovery </a:t>
            </a:r>
            <a:r>
              <a:rPr b="0" lang="pl">
                <a:latin typeface="Roboto"/>
                <a:ea typeface="Roboto"/>
                <a:cs typeface="Roboto"/>
                <a:sym typeface="Roboto"/>
              </a:rPr>
              <a:t>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21" name="Google Shape;121;p21"/>
          <p:cNvSpPr txBox="1"/>
          <p:nvPr/>
        </p:nvSpPr>
        <p:spPr>
          <a:xfrm>
            <a:off x="463850" y="4037350"/>
            <a:ext cx="670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“Deferred functions may read and assign to the returning </a:t>
            </a: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function</a:t>
            </a:r>
            <a:r>
              <a:rPr i="1" lang="pl" sz="1200">
                <a:solidFill>
                  <a:srgbClr val="171717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 named return values”</a:t>
            </a:r>
            <a:endParaRPr i="1" sz="1200">
              <a:solidFill>
                <a:srgbClr val="171717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50" y="1251425"/>
            <a:ext cx="2812500" cy="2020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849" y="1251425"/>
            <a:ext cx="4550225" cy="1580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